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46"/>
  </p:notesMasterIdLst>
  <p:sldIdLst>
    <p:sldId id="609" r:id="rId3"/>
    <p:sldId id="589" r:id="rId4"/>
    <p:sldId id="621" r:id="rId5"/>
    <p:sldId id="590" r:id="rId6"/>
    <p:sldId id="631" r:id="rId7"/>
    <p:sldId id="619" r:id="rId8"/>
    <p:sldId id="588" r:id="rId9"/>
    <p:sldId id="622" r:id="rId10"/>
    <p:sldId id="656" r:id="rId11"/>
    <p:sldId id="623" r:id="rId12"/>
    <p:sldId id="624" r:id="rId13"/>
    <p:sldId id="596" r:id="rId14"/>
    <p:sldId id="620" r:id="rId15"/>
    <p:sldId id="657" r:id="rId16"/>
    <p:sldId id="625" r:id="rId17"/>
    <p:sldId id="629" r:id="rId18"/>
    <p:sldId id="594" r:id="rId19"/>
    <p:sldId id="626" r:id="rId20"/>
    <p:sldId id="595" r:id="rId21"/>
    <p:sldId id="567" r:id="rId22"/>
    <p:sldId id="632" r:id="rId23"/>
    <p:sldId id="633" r:id="rId24"/>
    <p:sldId id="645" r:id="rId25"/>
    <p:sldId id="634" r:id="rId26"/>
    <p:sldId id="635" r:id="rId27"/>
    <p:sldId id="627" r:id="rId28"/>
    <p:sldId id="644" r:id="rId29"/>
    <p:sldId id="636" r:id="rId30"/>
    <p:sldId id="637" r:id="rId31"/>
    <p:sldId id="648" r:id="rId32"/>
    <p:sldId id="649" r:id="rId33"/>
    <p:sldId id="650" r:id="rId34"/>
    <p:sldId id="652" r:id="rId35"/>
    <p:sldId id="653" r:id="rId36"/>
    <p:sldId id="654" r:id="rId37"/>
    <p:sldId id="655" r:id="rId38"/>
    <p:sldId id="639" r:id="rId39"/>
    <p:sldId id="638" r:id="rId40"/>
    <p:sldId id="628" r:id="rId41"/>
    <p:sldId id="647" r:id="rId42"/>
    <p:sldId id="643" r:id="rId43"/>
    <p:sldId id="646" r:id="rId44"/>
    <p:sldId id="651" r:id="rId45"/>
  </p:sldIdLst>
  <p:sldSz cx="9144000" cy="6858000" type="screen4x3"/>
  <p:notesSz cx="6858000" cy="9144000"/>
  <p:custDataLst>
    <p:tags r:id="rId47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286" autoAdjust="0"/>
  </p:normalViewPr>
  <p:slideViewPr>
    <p:cSldViewPr snapToGrid="0">
      <p:cViewPr varScale="1">
        <p:scale>
          <a:sx n="72" d="100"/>
          <a:sy n="72" d="100"/>
        </p:scale>
        <p:origin x="72" y="558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131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62355" y="1779312"/>
            <a:ext cx="695870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딥러닝의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Hello World</a:t>
            </a:r>
          </a:p>
          <a:p>
            <a:pPr algn="ctr"/>
            <a:r>
              <a:rPr lang="en-US" altLang="ko-K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MNIST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이해를 위한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손글씨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보기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043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err="1"/>
              <a:t>손글씨</a:t>
            </a:r>
            <a:r>
              <a:rPr lang="en-US" altLang="ko-KR" dirty="0"/>
              <a:t> </a:t>
            </a:r>
            <a:r>
              <a:rPr lang="ko-KR" altLang="en-US" dirty="0" smtClean="0"/>
              <a:t>데이터 로드 코드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훈련 데이터 </a:t>
            </a:r>
            <a:r>
              <a:rPr lang="ko-KR" altLang="en-US" dirty="0" err="1" smtClean="0"/>
              <a:t>손글씨와</a:t>
            </a:r>
            <a:r>
              <a:rPr lang="ko-KR" altLang="en-US" dirty="0" smtClean="0"/>
              <a:t> 정답</a:t>
            </a:r>
            <a:endParaRPr lang="en-US" altLang="ko-KR" dirty="0" smtClean="0"/>
          </a:p>
          <a:p>
            <a:pPr lvl="1"/>
            <a:r>
              <a:rPr lang="en-US" altLang="ko-KR" dirty="0" err="1"/>
              <a:t>x_train</a:t>
            </a:r>
            <a:r>
              <a:rPr lang="en-US" altLang="ko-KR" dirty="0"/>
              <a:t>, </a:t>
            </a:r>
            <a:r>
              <a:rPr lang="en-US" altLang="ko-KR" dirty="0" err="1" smtClean="0"/>
              <a:t>y_train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6</a:t>
            </a:r>
            <a:r>
              <a:rPr lang="ko-KR" altLang="en-US" dirty="0" smtClean="0"/>
              <a:t>만개</a:t>
            </a:r>
            <a:endParaRPr lang="en-US" altLang="ko-KR" dirty="0" smtClean="0"/>
          </a:p>
          <a:p>
            <a:r>
              <a:rPr lang="ko-KR" altLang="en-US" dirty="0" smtClean="0"/>
              <a:t>테스트 데이터 </a:t>
            </a:r>
            <a:r>
              <a:rPr lang="ko-KR" altLang="en-US" dirty="0" err="1"/>
              <a:t>손글씨와</a:t>
            </a:r>
            <a:r>
              <a:rPr lang="ko-KR" altLang="en-US" dirty="0"/>
              <a:t> </a:t>
            </a:r>
            <a:r>
              <a:rPr lang="ko-KR" altLang="en-US" dirty="0" smtClean="0"/>
              <a:t>정답</a:t>
            </a:r>
            <a:endParaRPr lang="en-US" altLang="ko-KR" dirty="0" smtClean="0"/>
          </a:p>
          <a:p>
            <a:pPr lvl="1"/>
            <a:r>
              <a:rPr lang="en-US" altLang="ko-KR" dirty="0" err="1"/>
              <a:t>x_test</a:t>
            </a:r>
            <a:r>
              <a:rPr lang="en-US" altLang="ko-KR" dirty="0"/>
              <a:t>, </a:t>
            </a:r>
            <a:r>
              <a:rPr lang="en-US" altLang="ko-KR" dirty="0" err="1" smtClean="0"/>
              <a:t>y_test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 smtClean="0"/>
              <a:t>만개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34502" y="3904786"/>
            <a:ext cx="78389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tf.keras.datasets.mnist</a:t>
            </a: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MNIST </a:t>
            </a:r>
            <a:r>
              <a:rPr lang="ko-KR" altLang="en-US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데이터셋을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 훈련과 테스트 데이터로 </a:t>
            </a:r>
            <a:r>
              <a:rPr lang="ko-KR" altLang="en-US" dirty="0" err="1">
                <a:solidFill>
                  <a:srgbClr val="008000"/>
                </a:solidFill>
                <a:latin typeface="Courier New" panose="02070309020205020404" pitchFamily="49" charset="0"/>
              </a:rPr>
              <a:t>로드하여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 준비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), 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mnist.load_data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60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 err="1" smtClean="0"/>
              <a:t>손글씨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첫 </a:t>
            </a:r>
            <a:r>
              <a:rPr lang="ko-KR" altLang="en-US" dirty="0" err="1" smtClean="0"/>
              <a:t>손글씨와</a:t>
            </a:r>
            <a:r>
              <a:rPr lang="ko-KR" altLang="en-US" dirty="0" smtClean="0"/>
              <a:t> 데이터와 정답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x_train</a:t>
            </a:r>
            <a:r>
              <a:rPr lang="en-US" altLang="ko-KR" dirty="0" smtClean="0"/>
              <a:t>[0], </a:t>
            </a:r>
            <a:r>
              <a:rPr lang="en-US" altLang="ko-KR" dirty="0" err="1" smtClean="0"/>
              <a:t>y_train</a:t>
            </a:r>
            <a:r>
              <a:rPr lang="en-US" altLang="ko-KR" dirty="0" smtClean="0"/>
              <a:t>[0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414" y="1953237"/>
            <a:ext cx="5356795" cy="33793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414" y="5371950"/>
            <a:ext cx="1733287" cy="87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4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smtClean="0"/>
              <a:t>데이터 기본 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배열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속성</a:t>
            </a:r>
            <a:r>
              <a:rPr lang="en-US" altLang="ko-KR" dirty="0" smtClean="0"/>
              <a:t> shape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03" y="1193960"/>
            <a:ext cx="5210777" cy="503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4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 err="1"/>
              <a:t>손글씨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r>
              <a:rPr lang="en-US" altLang="ko-KR" dirty="0"/>
              <a:t> </a:t>
            </a:r>
            <a:r>
              <a:rPr lang="ko-KR" altLang="en-US" dirty="0"/>
              <a:t>확인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3669" y="1801675"/>
            <a:ext cx="6821282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MNIST </a:t>
            </a:r>
            <a:r>
              <a:rPr kumimoji="0" lang="ko-KR" altLang="ko-KR" sz="14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데이터셋을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훈련과 테스트 데이터로 </a:t>
            </a:r>
            <a:r>
              <a:rPr kumimoji="0" lang="ko-KR" altLang="ko-KR" sz="14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로드하여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준비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y_train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 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x_test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y_test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=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mnist.load_data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MNIST 형태를 알아 봅시다. 데이터 수, 행렬 형태 등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x_train.shape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y_train.shape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x_test.shape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y_test.shape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MNIST 훈련 데이터의 내부 첫 내용도 알아보자.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y_train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MNIST 테스트 데이터의 내부 첫 내용도 알아보자.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x_test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y_test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2563" y="2601894"/>
            <a:ext cx="2777118" cy="2308324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(60000, 28, 28) (60000,)</a:t>
            </a:r>
          </a:p>
          <a:p>
            <a:r>
              <a:rPr lang="ko-KR" altLang="en-US" dirty="0"/>
              <a:t>(10000, 28, 28) (10000,)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[[…]]</a:t>
            </a:r>
          </a:p>
          <a:p>
            <a:r>
              <a:rPr lang="en-US" altLang="ko-KR" dirty="0" smtClean="0"/>
              <a:t>5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[[…]]</a:t>
            </a:r>
          </a:p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7" name="사각형 설명선 6"/>
          <p:cNvSpPr/>
          <p:nvPr/>
        </p:nvSpPr>
        <p:spPr>
          <a:xfrm>
            <a:off x="3311512" y="4607323"/>
            <a:ext cx="1930147" cy="396614"/>
          </a:xfrm>
          <a:prstGeom prst="wedgeRectCallout">
            <a:avLst>
              <a:gd name="adj1" fmla="val -94898"/>
              <a:gd name="adj2" fmla="val -54874"/>
            </a:avLst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00FF"/>
                </a:solidFill>
              </a:rPr>
              <a:t>이차원 </a:t>
            </a:r>
            <a:r>
              <a:rPr lang="en-US" altLang="ko-KR" dirty="0" smtClean="0">
                <a:solidFill>
                  <a:srgbClr val="0000FF"/>
                </a:solidFill>
              </a:rPr>
              <a:t>28 x</a:t>
            </a:r>
            <a:r>
              <a:rPr lang="ko-KR" altLang="en-US" dirty="0" smtClean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28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54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내용 직접 출력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이미지 </a:t>
            </a:r>
            <a:r>
              <a:rPr lang="en-US" altLang="ko-KR" dirty="0" smtClean="0"/>
              <a:t>28 x 28</a:t>
            </a:r>
          </a:p>
          <a:p>
            <a:pPr lvl="1"/>
            <a:r>
              <a:rPr lang="en-US" altLang="ko-KR" dirty="0" smtClean="0"/>
              <a:t>784 </a:t>
            </a:r>
            <a:r>
              <a:rPr lang="ko-KR" altLang="en-US" dirty="0" smtClean="0"/>
              <a:t>개의 정수 값</a:t>
            </a:r>
            <a:r>
              <a:rPr lang="en-US" altLang="ko-KR" dirty="0" smtClean="0"/>
              <a:t>(0~255)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12" y="2062006"/>
            <a:ext cx="4264092" cy="333445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69626" y="2062006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sys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x </a:t>
            </a:r>
            <a:r>
              <a:rPr lang="en-US" altLang="ko-K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x: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sys.stdout.write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'%3d'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%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sys.stdout.write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'\n'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48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 데이터 첫 </a:t>
            </a:r>
            <a:r>
              <a:rPr lang="ko-KR" altLang="en-US" dirty="0" err="1" smtClean="0"/>
              <a:t>손글씨</a:t>
            </a:r>
            <a:r>
              <a:rPr lang="ko-KR" altLang="en-US" dirty="0" smtClean="0"/>
              <a:t> 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x_train</a:t>
            </a:r>
            <a:r>
              <a:rPr lang="en-US" altLang="ko-KR" dirty="0" smtClean="0"/>
              <a:t>[0], </a:t>
            </a:r>
            <a:r>
              <a:rPr lang="en-US" altLang="ko-KR" dirty="0" err="1" smtClean="0"/>
              <a:t>y_train</a:t>
            </a:r>
            <a:r>
              <a:rPr lang="en-US" altLang="ko-KR" dirty="0" smtClean="0"/>
              <a:t>[0]</a:t>
            </a:r>
          </a:p>
          <a:p>
            <a:pPr lvl="1"/>
            <a:r>
              <a:rPr lang="ko-KR" altLang="en-US" dirty="0" err="1" smtClean="0"/>
              <a:t>손글씨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025" y="1690576"/>
            <a:ext cx="3949684" cy="415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 데이터 첫 </a:t>
            </a:r>
            <a:r>
              <a:rPr lang="ko-KR" altLang="en-US" dirty="0" err="1" smtClean="0"/>
              <a:t>손글씨</a:t>
            </a:r>
            <a:r>
              <a:rPr lang="ko-KR" altLang="en-US" dirty="0" smtClean="0"/>
              <a:t> 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x_test</a:t>
            </a:r>
            <a:r>
              <a:rPr lang="en-US" altLang="ko-KR" dirty="0" smtClean="0"/>
              <a:t>[0], </a:t>
            </a:r>
            <a:r>
              <a:rPr lang="en-US" altLang="ko-KR" dirty="0" err="1" smtClean="0"/>
              <a:t>y_test</a:t>
            </a:r>
            <a:r>
              <a:rPr lang="en-US" altLang="ko-KR" dirty="0" smtClean="0"/>
              <a:t>[0]</a:t>
            </a:r>
          </a:p>
          <a:p>
            <a:pPr lvl="1"/>
            <a:r>
              <a:rPr lang="ko-KR" altLang="en-US" dirty="0" err="1" smtClean="0"/>
              <a:t>손글씨</a:t>
            </a:r>
            <a:r>
              <a:rPr lang="ko-KR" altLang="en-US" dirty="0" smtClean="0"/>
              <a:t> </a:t>
            </a:r>
            <a:r>
              <a:rPr lang="en-US" altLang="ko-KR" dirty="0" smtClean="0"/>
              <a:t>7</a:t>
            </a:r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771" y="1631163"/>
            <a:ext cx="4090232" cy="427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9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첫 </a:t>
            </a:r>
            <a:r>
              <a:rPr lang="ko-KR" altLang="en-US" dirty="0" err="1" smtClean="0"/>
              <a:t>손글씨와</a:t>
            </a:r>
            <a:r>
              <a:rPr lang="ko-KR" altLang="en-US" dirty="0" smtClean="0"/>
              <a:t> 마지막 </a:t>
            </a:r>
            <a:r>
              <a:rPr lang="ko-KR" altLang="en-US" dirty="0" err="1" smtClean="0"/>
              <a:t>손글씨</a:t>
            </a:r>
            <a:r>
              <a:rPr lang="ko-KR" altLang="en-US" dirty="0" smtClean="0"/>
              <a:t> 그려 보기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156648" y="1320695"/>
            <a:ext cx="4744280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MNIST 데이터(훈련, 테스트)의 내부 첫 내용을 그려보자.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matplotlib.pyplot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"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y_train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plt.title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plt.imshow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cmap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Greys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"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y_test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plt.title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plt.imshow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x_test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cmap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Blues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MNIST 데이터(훈련, 테스트)의 내부 마지막 내용을 그려보자.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-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"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y_train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plt.title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plt.imshow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cmap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Greys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x_test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-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"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y_test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plt.title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plt.imshow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x_test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cmap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Blues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19" y="1035495"/>
            <a:ext cx="1942441" cy="14568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63" y="2457306"/>
            <a:ext cx="1909097" cy="14318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274" y="3871548"/>
            <a:ext cx="1918678" cy="14390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887" y="5295805"/>
            <a:ext cx="1942441" cy="14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훈련용 데이터 </a:t>
            </a:r>
            <a:r>
              <a:rPr lang="en-US" altLang="ko-KR" dirty="0" smtClean="0"/>
              <a:t>60000 </a:t>
            </a:r>
            <a:r>
              <a:rPr lang="ko-KR" altLang="en-US" dirty="0" smtClean="0"/>
              <a:t>개 중에서 임의 </a:t>
            </a:r>
            <a:r>
              <a:rPr lang="ko-KR" altLang="en-US" dirty="0" err="1" smtClean="0"/>
              <a:t>손글씨</a:t>
            </a:r>
            <a:r>
              <a:rPr lang="ko-KR" altLang="en-US" dirty="0" smtClean="0"/>
              <a:t> 출력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0~59999 </a:t>
            </a:r>
            <a:r>
              <a:rPr lang="ko-KR" altLang="en-US" dirty="0" smtClean="0"/>
              <a:t>중의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임의 수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선택할 번호 선정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50505" y="2040436"/>
            <a:ext cx="80520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tf.keras.datasets.mnist</a:t>
            </a: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), 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mnist.load_data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random </a:t>
            </a: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sample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출력 가로 세로 </a:t>
            </a:r>
            <a:r>
              <a:rPr lang="ko-KR" alt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수</a:t>
            </a:r>
            <a:endParaRPr lang="en-US" altLang="ko-K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출력할 첨자 선정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idx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sorted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(sample(</a:t>
            </a:r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)),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*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)) </a:t>
            </a:r>
          </a:p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idx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0505" y="5285556"/>
            <a:ext cx="8052046" cy="338554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212121"/>
                </a:solidFill>
                <a:latin typeface="Courier New" panose="02070309020205020404" pitchFamily="49" charset="0"/>
              </a:rPr>
              <a:t>[577, 4733, 6096, 7075, 15445, 15592, 22448, 22721, 23361</a:t>
            </a:r>
            <a:r>
              <a:rPr lang="en-US" altLang="ko-KR" sz="16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, … ]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8223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손글씨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그려 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랜덤하게</a:t>
            </a:r>
            <a:r>
              <a:rPr lang="ko-KR" altLang="en-US" dirty="0" smtClean="0"/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80" y="1953257"/>
            <a:ext cx="4052837" cy="3377364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230350" y="1615305"/>
            <a:ext cx="4837632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랜덤하게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20개의 훈련용 자료를 그려 보자.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sample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nrows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ncols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츨력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가로 세로 수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ko-KR" altLang="ko-KR" sz="1200" i="1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ko-KR" sz="1200" i="1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출력할 첨자 선정</a:t>
            </a:r>
            <a:br>
              <a:rPr lang="ko-KR" altLang="ko-KR" sz="1200" i="1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sorted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sample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nrows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*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ncols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count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plt.figure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figsize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count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+=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plt.subplot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nrows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ncols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count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"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+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"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y_train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plt.title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plt.imshow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cmap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Greys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plt.tight_layout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06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Hello</a:t>
            </a:r>
            <a:r>
              <a:rPr lang="ko-KR" altLang="en-US" dirty="0" smtClean="0"/>
              <a:t> </a:t>
            </a:r>
            <a:r>
              <a:rPr lang="en-US" altLang="ko-KR" dirty="0" smtClean="0"/>
              <a:t>World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err="1" smtClean="0"/>
              <a:t>데이터셋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손글씨</a:t>
            </a:r>
            <a:r>
              <a:rPr lang="ko-KR" altLang="en-US" dirty="0" smtClean="0"/>
              <a:t> 인식에 사용되는 </a:t>
            </a:r>
            <a:r>
              <a:rPr lang="ko-KR" altLang="en-US" dirty="0" err="1" smtClean="0"/>
              <a:t>데이터셋</a:t>
            </a:r>
            <a:endParaRPr lang="en-US" altLang="ko-KR" dirty="0" smtClean="0"/>
          </a:p>
        </p:txBody>
      </p:sp>
      <p:pic>
        <p:nvPicPr>
          <p:cNvPr id="2052" name="Picture 4" descr="mnist deep learning process concept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16" y="1924800"/>
            <a:ext cx="6180992" cy="4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91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31260" y="2373413"/>
            <a:ext cx="714811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MNIST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데이터 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딥러닝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모델 적용 예측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231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데이터 </a:t>
            </a:r>
            <a:r>
              <a:rPr lang="ko-KR" altLang="en-US" dirty="0" smtClean="0"/>
              <a:t>셋을 위한 </a:t>
            </a:r>
            <a:r>
              <a:rPr lang="ko-KR" altLang="en-US" dirty="0" err="1" smtClean="0"/>
              <a:t>딥러닝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9</a:t>
            </a:r>
            <a:r>
              <a:rPr lang="ko-KR" altLang="en-US" dirty="0" smtClean="0"/>
              <a:t>까지의 분류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Number of classes: 10</a:t>
            </a:r>
            <a:endParaRPr lang="ko-KR" altLang="en-US" dirty="0"/>
          </a:p>
        </p:txBody>
      </p:sp>
      <p:pic>
        <p:nvPicPr>
          <p:cNvPr id="2050" name="Picture 2" descr="MNIST Dataset in CN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590" y="1863964"/>
            <a:ext cx="5565914" cy="445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30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과정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모델 구성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블랙 박스</a:t>
            </a:r>
            <a:endParaRPr lang="en-US" altLang="ko-KR" dirty="0" smtClean="0"/>
          </a:p>
          <a:p>
            <a:r>
              <a:rPr lang="ko-KR" altLang="en-US" dirty="0" smtClean="0"/>
              <a:t>모델</a:t>
            </a:r>
            <a:r>
              <a:rPr lang="en-US" altLang="ko-KR" dirty="0" smtClean="0"/>
              <a:t> </a:t>
            </a:r>
            <a:r>
              <a:rPr lang="ko-KR" altLang="en-US" dirty="0" smtClean="0"/>
              <a:t>훈련</a:t>
            </a:r>
            <a:r>
              <a:rPr lang="en-US" altLang="ko-KR" dirty="0" smtClean="0"/>
              <a:t>: train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모델이 문제를 해결하도록 훈련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어린 아이가 부모에게 훈련 받는 것에 비유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훈육 방법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경사하강법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내리막 </a:t>
            </a:r>
            <a:r>
              <a:rPr lang="ko-KR" altLang="en-US" dirty="0"/>
              <a:t>경사 따라 </a:t>
            </a:r>
            <a:r>
              <a:rPr lang="ko-KR" altLang="en-US" dirty="0" smtClean="0"/>
              <a:t>가기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pPr lvl="2"/>
            <a:r>
              <a:rPr lang="ko-KR" altLang="en-US" dirty="0"/>
              <a:t>손실 함수</a:t>
            </a:r>
            <a:r>
              <a:rPr lang="en-US" altLang="ko-KR" dirty="0"/>
              <a:t>(Loss Function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/>
              <a:t>모니터링 지표 </a:t>
            </a:r>
            <a:r>
              <a:rPr lang="en-US" altLang="ko-KR" dirty="0" smtClean="0"/>
              <a:t>metrics</a:t>
            </a:r>
          </a:p>
          <a:p>
            <a:r>
              <a:rPr lang="ko-KR" altLang="en-US" dirty="0" smtClean="0"/>
              <a:t>예측</a:t>
            </a:r>
            <a:r>
              <a:rPr lang="en-US" altLang="ko-KR" dirty="0" smtClean="0"/>
              <a:t>: inference, prediction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9458" name="Picture 2" descr="https://blog.mellanox.com/wp-content/uploads/pic-dec-08-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854" y="4367968"/>
            <a:ext cx="5441077" cy="227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2154736" y="5619909"/>
            <a:ext cx="1223411" cy="912329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489576" y="4244428"/>
            <a:ext cx="1365252" cy="648745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554" y="1678610"/>
            <a:ext cx="3647420" cy="136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5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 데이터와 테스트 데이터로 구분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MNIST</a:t>
            </a:r>
            <a:r>
              <a:rPr lang="ko-KR" altLang="en-US" dirty="0"/>
              <a:t>에는 총 </a:t>
            </a:r>
            <a:r>
              <a:rPr lang="en-US" altLang="ko-KR" dirty="0"/>
              <a:t>70000 </a:t>
            </a:r>
            <a:r>
              <a:rPr lang="ko-KR" altLang="en-US" dirty="0"/>
              <a:t>개의 </a:t>
            </a:r>
            <a:r>
              <a:rPr lang="ko-KR" altLang="en-US" dirty="0" smtClean="0"/>
              <a:t>데이터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훈련 데이터 세트</a:t>
            </a:r>
            <a:r>
              <a:rPr lang="en-US" altLang="ko-KR" dirty="0" smtClean="0"/>
              <a:t>(</a:t>
            </a:r>
            <a:r>
              <a:rPr lang="en-US" altLang="ko-KR" dirty="0"/>
              <a:t>training data set)</a:t>
            </a:r>
            <a:r>
              <a:rPr lang="ko-KR" altLang="en-US" dirty="0" smtClean="0"/>
              <a:t> 크기</a:t>
            </a:r>
            <a:r>
              <a:rPr lang="en-US" altLang="ko-KR" dirty="0" smtClean="0"/>
              <a:t>: 60000</a:t>
            </a:r>
          </a:p>
          <a:p>
            <a:pPr lvl="1"/>
            <a:r>
              <a:rPr lang="ko-KR" altLang="en-US" dirty="0" smtClean="0"/>
              <a:t>테스트 데이터 세트</a:t>
            </a:r>
            <a:r>
              <a:rPr lang="en-US" altLang="ko-KR" dirty="0" smtClean="0"/>
              <a:t>(</a:t>
            </a:r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data set)</a:t>
            </a:r>
            <a:r>
              <a:rPr lang="ko-KR" altLang="en-US" dirty="0" smtClean="0"/>
              <a:t> 크기</a:t>
            </a:r>
            <a:r>
              <a:rPr lang="en-US" altLang="ko-KR" dirty="0" smtClean="0"/>
              <a:t>: 10000</a:t>
            </a:r>
          </a:p>
          <a:p>
            <a:endParaRPr lang="en-US" altLang="ko-KR" dirty="0"/>
          </a:p>
          <a:p>
            <a:pPr lvl="3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52" y="2578873"/>
            <a:ext cx="6887832" cy="257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3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구현 순서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 </a:t>
            </a:r>
            <a:r>
              <a:rPr lang="ko-KR" altLang="en-US" dirty="0" smtClean="0"/>
              <a:t>필요 모듈 </a:t>
            </a:r>
            <a:r>
              <a:rPr lang="ko-KR" altLang="en-US" dirty="0" err="1" smtClean="0"/>
              <a:t>임포트</a:t>
            </a:r>
            <a:endParaRPr lang="en-US" altLang="ko-KR" dirty="0" smtClean="0"/>
          </a:p>
          <a:p>
            <a:r>
              <a:rPr lang="ko-KR" altLang="en-US" dirty="0"/>
              <a:t>① </a:t>
            </a:r>
            <a:r>
              <a:rPr lang="ko-KR" altLang="en-US" dirty="0" smtClean="0"/>
              <a:t>훈련과 정답 데이터 지정</a:t>
            </a:r>
            <a:endParaRPr lang="en-US" altLang="ko-KR" dirty="0" smtClean="0"/>
          </a:p>
          <a:p>
            <a:pPr lvl="1"/>
            <a:r>
              <a:rPr lang="ko-KR" altLang="en-US" dirty="0"/>
              <a:t>① </a:t>
            </a:r>
            <a:r>
              <a:rPr lang="en-US" altLang="ko-KR" dirty="0" smtClean="0"/>
              <a:t>- 1 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)</a:t>
            </a:r>
          </a:p>
          <a:p>
            <a:r>
              <a:rPr lang="ko-KR" altLang="en-US" dirty="0"/>
              <a:t>② </a:t>
            </a:r>
            <a:r>
              <a:rPr lang="ko-KR" altLang="en-US" dirty="0" smtClean="0"/>
              <a:t>모델 구성</a:t>
            </a:r>
            <a:endParaRPr lang="en-US" altLang="ko-KR" dirty="0" smtClean="0"/>
          </a:p>
          <a:p>
            <a:r>
              <a:rPr lang="ko-KR" altLang="en-US" dirty="0" smtClean="0"/>
              <a:t>③ 학습에 필요한 최적화 방법과 손실 함수 등 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③ </a:t>
            </a:r>
            <a:r>
              <a:rPr lang="en-US" altLang="ko-KR" dirty="0" smtClean="0"/>
              <a:t>- 1 </a:t>
            </a:r>
            <a:r>
              <a:rPr lang="ko-KR" altLang="en-US" dirty="0" smtClean="0"/>
              <a:t>구성된 모델 요약</a:t>
            </a:r>
            <a:r>
              <a:rPr lang="en-US" altLang="ko-KR" dirty="0" smtClean="0"/>
              <a:t>(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) </a:t>
            </a:r>
            <a:endParaRPr lang="en-US" altLang="ko-KR" dirty="0"/>
          </a:p>
          <a:p>
            <a:r>
              <a:rPr lang="ko-KR" altLang="en-US" dirty="0"/>
              <a:t>④ </a:t>
            </a:r>
            <a:r>
              <a:rPr lang="ko-KR" altLang="en-US" dirty="0" smtClean="0"/>
              <a:t>생성된 모델로 훈련 데이터 학습</a:t>
            </a:r>
            <a:endParaRPr lang="en-US" altLang="ko-KR" dirty="0" smtClean="0"/>
          </a:p>
          <a:p>
            <a:r>
              <a:rPr lang="ko-KR" altLang="en-US" dirty="0"/>
              <a:t>⑤ </a:t>
            </a:r>
            <a:r>
              <a:rPr lang="ko-KR" altLang="en-US" dirty="0" smtClean="0"/>
              <a:t>테스트 데이터로 성능 평가</a:t>
            </a:r>
            <a:endParaRPr lang="ko-KR" altLang="en-US" dirty="0"/>
          </a:p>
          <a:p>
            <a:pPr lvl="1"/>
            <a:r>
              <a:rPr lang="ko-KR" altLang="en-US" dirty="0"/>
              <a:t>⑤ </a:t>
            </a:r>
            <a:r>
              <a:rPr lang="en-US" altLang="ko-KR" dirty="0" smtClean="0"/>
              <a:t>- 1</a:t>
            </a:r>
            <a:r>
              <a:rPr lang="ko-KR" altLang="en-US" dirty="0" smtClean="0"/>
              <a:t> 테스트 데이터 또는 다른 데이터로 결과 예측</a:t>
            </a:r>
            <a:r>
              <a:rPr lang="en-US" altLang="ko-KR" dirty="0" smtClean="0"/>
              <a:t>(</a:t>
            </a:r>
            <a:r>
              <a:rPr lang="ko-KR" altLang="en-US" dirty="0"/>
              <a:t>옵션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759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용어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데이터셋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훈련용과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테스트용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Train data set, Test data set</a:t>
            </a:r>
          </a:p>
          <a:p>
            <a:pPr lvl="2"/>
            <a:r>
              <a:rPr lang="en-US" altLang="ko-KR" dirty="0" smtClean="0"/>
              <a:t>x(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문제</a:t>
            </a:r>
            <a:r>
              <a:rPr lang="en-US" altLang="ko-KR" dirty="0" smtClean="0"/>
              <a:t>), y(</a:t>
            </a:r>
            <a:r>
              <a:rPr lang="ko-KR" altLang="en-US" dirty="0" smtClean="0"/>
              <a:t>정답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레이블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전처리</a:t>
            </a:r>
            <a:endParaRPr lang="en-US" altLang="ko-KR" dirty="0" smtClean="0"/>
          </a:p>
          <a:p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</a:t>
            </a:r>
            <a:r>
              <a:rPr lang="ko-KR" altLang="en-US" dirty="0" smtClean="0"/>
              <a:t> 핵심 신경망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 층 구성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완전연결층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Dense()</a:t>
            </a:r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 smtClean="0"/>
              <a:t>차원 배열로 평탄화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Flatten()</a:t>
            </a:r>
          </a:p>
          <a:p>
            <a:r>
              <a:rPr lang="ko-KR" altLang="en-US" dirty="0" smtClean="0"/>
              <a:t>학습 방법의 여러 요소들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옵티마이저</a:t>
            </a:r>
            <a:r>
              <a:rPr lang="en-US" altLang="ko-KR" dirty="0" smtClean="0"/>
              <a:t>(optimizer), </a:t>
            </a:r>
            <a:r>
              <a:rPr lang="ko-KR" altLang="en-US" dirty="0" smtClean="0"/>
              <a:t>최적화 방법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경사하강법</a:t>
            </a:r>
            <a:r>
              <a:rPr lang="en-US" altLang="ko-KR" dirty="0" smtClean="0"/>
              <a:t>: </a:t>
            </a:r>
            <a:r>
              <a:rPr lang="ko-KR" altLang="en-US" dirty="0"/>
              <a:t>내리막 경사 따라 가기</a:t>
            </a:r>
            <a:endParaRPr lang="en-US" altLang="ko-KR" dirty="0"/>
          </a:p>
          <a:p>
            <a:pPr lvl="1"/>
            <a:r>
              <a:rPr lang="ko-KR" altLang="en-US" dirty="0" smtClean="0"/>
              <a:t>손실 </a:t>
            </a:r>
            <a:r>
              <a:rPr lang="ko-KR" altLang="en-US" dirty="0"/>
              <a:t>함수</a:t>
            </a:r>
            <a:r>
              <a:rPr lang="en-US" altLang="ko-KR" dirty="0"/>
              <a:t>(Loss Function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Cross entropy(</a:t>
            </a:r>
            <a:r>
              <a:rPr lang="ko-KR" altLang="en-US" dirty="0" smtClean="0"/>
              <a:t>크로스엔트로피</a:t>
            </a:r>
            <a:r>
              <a:rPr lang="en-US" altLang="ko-KR" dirty="0" smtClean="0"/>
              <a:t>), MSE(Mean Square Error </a:t>
            </a:r>
            <a:r>
              <a:rPr lang="ko-KR" altLang="en-US" dirty="0" smtClean="0"/>
              <a:t>평균제곱오차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딥러닝</a:t>
            </a:r>
            <a:r>
              <a:rPr lang="en-US" altLang="ko-KR" dirty="0" smtClean="0"/>
              <a:t> </a:t>
            </a:r>
            <a:r>
              <a:rPr lang="ko-KR" altLang="en-US" dirty="0" smtClean="0"/>
              <a:t>훈련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Epochs</a:t>
            </a:r>
          </a:p>
          <a:p>
            <a:pPr lvl="2"/>
            <a:r>
              <a:rPr lang="ko-KR" altLang="en-US" dirty="0" smtClean="0"/>
              <a:t>총</a:t>
            </a:r>
            <a:r>
              <a:rPr lang="en-US" altLang="ko-KR" dirty="0" smtClean="0"/>
              <a:t> </a:t>
            </a:r>
            <a:r>
              <a:rPr lang="ko-KR" altLang="en-US" dirty="0" smtClean="0"/>
              <a:t>훈련 횟수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훈련 데이터를 한번 모두 훈련시키는 것이 </a:t>
            </a:r>
            <a:r>
              <a:rPr lang="en-US" altLang="ko-KR" dirty="0" smtClean="0"/>
              <a:t>1 </a:t>
            </a:r>
            <a:r>
              <a:rPr lang="ko-KR" altLang="en-US" dirty="0" err="1" smtClean="0"/>
              <a:t>에폭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247" y="2134994"/>
            <a:ext cx="4652304" cy="173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8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① </a:t>
            </a:r>
            <a:r>
              <a:rPr lang="ko-KR" altLang="en-US" dirty="0" smtClean="0"/>
              <a:t>훈련과 </a:t>
            </a:r>
            <a:r>
              <a:rPr lang="ko-KR" altLang="en-US" dirty="0"/>
              <a:t>정답 데이터 지정</a:t>
            </a:r>
            <a:br>
              <a:rPr lang="ko-KR" altLang="en-US" dirty="0"/>
            </a:br>
            <a:r>
              <a:rPr lang="en-US" altLang="ko-KR" sz="2000" dirty="0" smtClean="0">
                <a:solidFill>
                  <a:srgbClr val="002060"/>
                </a:solidFill>
              </a:rPr>
              <a:t>	</a:t>
            </a:r>
            <a:r>
              <a:rPr lang="ko-KR" altLang="en-US" sz="2000" dirty="0" smtClean="0">
                <a:solidFill>
                  <a:srgbClr val="002060"/>
                </a:solidFill>
              </a:rPr>
              <a:t>① </a:t>
            </a:r>
            <a:r>
              <a:rPr lang="en-US" altLang="ko-KR" sz="2000" dirty="0">
                <a:solidFill>
                  <a:srgbClr val="002060"/>
                </a:solidFill>
              </a:rPr>
              <a:t>- 1 </a:t>
            </a:r>
            <a:r>
              <a:rPr lang="ko-KR" altLang="en-US" sz="2000" dirty="0">
                <a:solidFill>
                  <a:srgbClr val="002060"/>
                </a:solidFill>
              </a:rPr>
              <a:t>데이터 전처리</a:t>
            </a:r>
            <a:r>
              <a:rPr lang="en-US" altLang="ko-KR" sz="2000" dirty="0">
                <a:solidFill>
                  <a:srgbClr val="002060"/>
                </a:solidFill>
              </a:rPr>
              <a:t>(</a:t>
            </a:r>
            <a:r>
              <a:rPr lang="ko-KR" altLang="en-US" sz="2000" dirty="0">
                <a:solidFill>
                  <a:srgbClr val="002060"/>
                </a:solidFill>
              </a:rPr>
              <a:t>옵션</a:t>
            </a:r>
            <a:r>
              <a:rPr lang="en-US" altLang="ko-KR" sz="2000" dirty="0" smtClean="0">
                <a:solidFill>
                  <a:srgbClr val="002060"/>
                </a:solidFill>
              </a:rPr>
              <a:t>)</a:t>
            </a:r>
            <a:endParaRPr lang="ko-KR" altLang="en-US" sz="2000" dirty="0">
              <a:solidFill>
                <a:srgbClr val="00206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 err="1"/>
              <a:t>데이터셋을</a:t>
            </a:r>
            <a:r>
              <a:rPr lang="ko-KR" altLang="en-US" dirty="0"/>
              <a:t> </a:t>
            </a:r>
            <a:r>
              <a:rPr lang="ko-KR" altLang="en-US" dirty="0" err="1"/>
              <a:t>로드하여</a:t>
            </a:r>
            <a:r>
              <a:rPr lang="ko-KR" altLang="en-US" dirty="0"/>
              <a:t> </a:t>
            </a:r>
            <a:r>
              <a:rPr lang="ko-KR" altLang="en-US" dirty="0" smtClean="0"/>
              <a:t>준비</a:t>
            </a:r>
            <a:endParaRPr lang="en-US" altLang="ko-KR" dirty="0" smtClean="0"/>
          </a:p>
          <a:p>
            <a:pPr lvl="1"/>
            <a:r>
              <a:rPr lang="ko-KR" altLang="en-US" dirty="0"/>
              <a:t>전처리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샘플 </a:t>
            </a:r>
            <a:r>
              <a:rPr lang="ko-KR" altLang="en-US" dirty="0"/>
              <a:t>값을 정수에서 </a:t>
            </a:r>
            <a:r>
              <a:rPr lang="ko-KR" altLang="en-US" dirty="0" err="1"/>
              <a:t>부동소수로</a:t>
            </a:r>
            <a:r>
              <a:rPr lang="ko-KR" altLang="en-US" dirty="0"/>
              <a:t>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한 비트의 값을 </a:t>
            </a:r>
            <a:r>
              <a:rPr lang="en-US" altLang="ko-KR" dirty="0" smtClean="0"/>
              <a:t>255</a:t>
            </a:r>
            <a:r>
              <a:rPr lang="ko-KR" altLang="en-US" dirty="0" smtClean="0"/>
              <a:t>로 나눔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72357" y="2976696"/>
            <a:ext cx="80301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tensoflow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tf.keras.datasets.mnist</a:t>
            </a: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), 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mnist.load_data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샘플 값을 정수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(0~255)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에서 부동소수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(0~1)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로 변환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2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① </a:t>
            </a:r>
            <a:r>
              <a:rPr lang="en-US" altLang="ko-KR" dirty="0"/>
              <a:t>- 1 </a:t>
            </a:r>
            <a:r>
              <a:rPr lang="ko-KR" altLang="en-US" dirty="0"/>
              <a:t>데이터 전처리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정규화 </a:t>
            </a:r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픽셀 값은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사이의 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423" y="2055545"/>
            <a:ext cx="4927128" cy="3950819"/>
          </a:xfrm>
          <a:prstGeom prst="rect">
            <a:avLst/>
          </a:prstGeom>
        </p:spPr>
      </p:pic>
      <p:pic>
        <p:nvPicPr>
          <p:cNvPr id="6" name="Picture 2" descr="https://koenig-media.raywenderlich.com/uploads/2018/01/firstXsamp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74" y="2888550"/>
            <a:ext cx="2988576" cy="246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3533464" y="3486912"/>
            <a:ext cx="243582" cy="1097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5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② 모델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층을 차례대로 쌓아 </a:t>
            </a:r>
            <a:r>
              <a:rPr lang="en-US" altLang="ko-KR" dirty="0" err="1" smtClean="0"/>
              <a:t>tf.keras.models.Sequential</a:t>
            </a:r>
            <a:r>
              <a:rPr lang="en-US" altLang="ko-KR" dirty="0" smtClean="0"/>
              <a:t> </a:t>
            </a:r>
            <a:r>
              <a:rPr lang="ko-KR" altLang="en-US" dirty="0"/>
              <a:t>모델을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신경망 구성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701704" y="1919691"/>
            <a:ext cx="77945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Picture 2" descr="http://neuralnetworksanddeeplearning.com/images/tikz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98" y="3717605"/>
            <a:ext cx="3156956" cy="262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>
            <a:off x="3666478" y="2734322"/>
            <a:ext cx="2725444" cy="1677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4599001" y="3000652"/>
            <a:ext cx="79531" cy="870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4501162" y="3568239"/>
            <a:ext cx="1109893" cy="719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83160" y="3674017"/>
            <a:ext cx="1436612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우리는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n= 128 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1004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smtClean="0"/>
              <a:t>해결을 위한 인공</a:t>
            </a:r>
            <a:r>
              <a:rPr lang="en-US" altLang="ko-KR" dirty="0" smtClean="0"/>
              <a:t> </a:t>
            </a:r>
            <a:r>
              <a:rPr lang="ko-KR" altLang="en-US" dirty="0" smtClean="0"/>
              <a:t>신경망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Neural Networks</a:t>
            </a:r>
          </a:p>
          <a:p>
            <a:pPr lvl="1"/>
            <a:r>
              <a:rPr lang="ko-KR" altLang="en-US" dirty="0" err="1" smtClean="0"/>
              <a:t>입력층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중간층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은닉층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출력층</a:t>
            </a:r>
            <a:endParaRPr lang="ko-KR" altLang="en-US" dirty="0"/>
          </a:p>
        </p:txBody>
      </p:sp>
      <p:pic>
        <p:nvPicPr>
          <p:cNvPr id="5" name="Picture 2" descr="http://neuralnetworksanddeeplearning.com/images/tikz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89" y="1294859"/>
            <a:ext cx="6067504" cy="505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93792" y="1417320"/>
            <a:ext cx="1436612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우리는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n= 128 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77251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손글씨</a:t>
            </a:r>
            <a:r>
              <a:rPr lang="ko-KR" altLang="en-US" dirty="0" smtClean="0"/>
              <a:t> </a:t>
            </a:r>
            <a:r>
              <a:rPr lang="ko-KR" altLang="en-US" dirty="0"/>
              <a:t>하나의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784 </a:t>
            </a:r>
            <a:r>
              <a:rPr lang="ko-KR" altLang="en-US" dirty="0" smtClean="0"/>
              <a:t>픽셀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28 X 28</a:t>
            </a:r>
          </a:p>
          <a:p>
            <a:pPr lvl="2"/>
            <a:r>
              <a:rPr lang="ko-KR" altLang="en-US" dirty="0" smtClean="0"/>
              <a:t>내부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0~255</a:t>
            </a:r>
          </a:p>
          <a:p>
            <a:pPr lvl="3"/>
            <a:r>
              <a:rPr lang="ko-KR" altLang="en-US" dirty="0" smtClean="0"/>
              <a:t>이 값을 </a:t>
            </a:r>
            <a:r>
              <a:rPr lang="en-US" altLang="ko-KR" dirty="0" smtClean="0"/>
              <a:t>0~1</a:t>
            </a:r>
            <a:r>
              <a:rPr lang="ko-KR" altLang="en-US" dirty="0" smtClean="0"/>
              <a:t>로 수정해서 사용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08" y="2659416"/>
            <a:ext cx="7098992" cy="294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9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모델에서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그림을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차원으로 평탄화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151939" cy="5151503"/>
          </a:xfrm>
        </p:spPr>
        <p:txBody>
          <a:bodyPr/>
          <a:lstStyle/>
          <a:p>
            <a:r>
              <a:rPr lang="en-US" altLang="ko-KR" dirty="0" smtClean="0"/>
              <a:t>Flatten(</a:t>
            </a:r>
            <a:r>
              <a:rPr lang="en-US" altLang="ko-KR" dirty="0" err="1" smtClean="0"/>
              <a:t>input_shape</a:t>
            </a:r>
            <a:r>
              <a:rPr lang="en-US" altLang="ko-KR" dirty="0"/>
              <a:t>=(28, 28</a:t>
            </a:r>
            <a:r>
              <a:rPr lang="en-US" altLang="ko-KR" dirty="0" smtClean="0"/>
              <a:t>)),</a:t>
            </a:r>
          </a:p>
          <a:p>
            <a:pPr lvl="1"/>
            <a:r>
              <a:rPr lang="en-US" altLang="ko-KR" dirty="0" smtClean="0"/>
              <a:t>60000 </a:t>
            </a:r>
            <a:r>
              <a:rPr lang="ko-KR" altLang="en-US" dirty="0" smtClean="0"/>
              <a:t>개의</a:t>
            </a:r>
            <a:r>
              <a:rPr lang="en-US" altLang="ko-KR" dirty="0" smtClean="0"/>
              <a:t> (28</a:t>
            </a:r>
            <a:r>
              <a:rPr lang="en-US" altLang="ko-KR" dirty="0"/>
              <a:t>, 28) </a:t>
            </a:r>
            <a:r>
              <a:rPr lang="ko-KR" altLang="en-US" dirty="0"/>
              <a:t>크기를 </a:t>
            </a:r>
            <a:r>
              <a:rPr lang="ko-KR" altLang="en-US" dirty="0" smtClean="0"/>
              <a:t>가진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배열</a:t>
            </a:r>
            <a:endParaRPr lang="ko-KR" altLang="en-US" dirty="0"/>
          </a:p>
          <a:p>
            <a:pPr lvl="2"/>
            <a:r>
              <a:rPr lang="en-US" altLang="ko-KR" dirty="0" smtClean="0"/>
              <a:t>60000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(28 </a:t>
            </a:r>
            <a:r>
              <a:rPr lang="en-US" altLang="ko-KR" dirty="0"/>
              <a:t>* 28) </a:t>
            </a:r>
            <a:r>
              <a:rPr lang="ko-KR" altLang="en-US" dirty="0" smtClean="0"/>
              <a:t>크기의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배열로 수정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015" y="1320213"/>
            <a:ext cx="4282515" cy="33180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70379" y="4910453"/>
            <a:ext cx="53546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08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단순 신경망 모델과 </a:t>
            </a:r>
            <a:r>
              <a:rPr lang="en-US" altLang="ko-KR" dirty="0" smtClean="0"/>
              <a:t>Dense() </a:t>
            </a:r>
            <a:r>
              <a:rPr lang="ko-KR" altLang="en-US" dirty="0" smtClean="0"/>
              <a:t>층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중간 </a:t>
            </a:r>
            <a:r>
              <a:rPr lang="ko-KR" altLang="en-US" dirty="0" err="1" smtClean="0"/>
              <a:t>은닉층이</a:t>
            </a:r>
            <a:r>
              <a:rPr lang="ko-KR" altLang="en-US" dirty="0" smtClean="0"/>
              <a:t> 없는 구조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입력층과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출력층만</a:t>
            </a:r>
            <a:r>
              <a:rPr lang="ko-KR" altLang="en-US" dirty="0" smtClean="0"/>
              <a:t> 존재</a:t>
            </a:r>
            <a:endParaRPr lang="en-US" altLang="ko-KR" dirty="0" smtClean="0"/>
          </a:p>
          <a:p>
            <a:r>
              <a:rPr lang="en-US" altLang="ko-KR" dirty="0" smtClean="0"/>
              <a:t>Dense()</a:t>
            </a:r>
          </a:p>
          <a:p>
            <a:pPr lvl="1"/>
            <a:r>
              <a:rPr lang="ko-KR" altLang="en-US" dirty="0" err="1" smtClean="0"/>
              <a:t>완전연결층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826197" y="993375"/>
            <a:ext cx="5074731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④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인공신경망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모델 생성(구성)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층을 차례대로 쌓아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tf.keras.Sequential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모델을 생성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Sequential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([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Flatten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input_shape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=(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28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28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)),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en-US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Dense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softmax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ttps://ml4a.github.io/images/figures/mnist_1lay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41" y="2365131"/>
            <a:ext cx="7265052" cy="38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033846" y="2224454"/>
            <a:ext cx="492369" cy="41210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3200" dirty="0" err="1" smtClean="0"/>
              <a:t>softmax</a:t>
            </a:r>
            <a:endParaRPr lang="ko-KR" altLang="en-US" sz="3200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1981200" y="1761331"/>
            <a:ext cx="3938853" cy="1371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4842933" y="2007105"/>
            <a:ext cx="2922117" cy="1548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303991" y="2007105"/>
            <a:ext cx="729855" cy="676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12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중간층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은닉층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없는 경우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입력</a:t>
            </a:r>
            <a:r>
              <a:rPr lang="en-US" altLang="ko-KR" dirty="0" smtClean="0"/>
              <a:t>: 784</a:t>
            </a:r>
          </a:p>
          <a:p>
            <a:pPr lvl="1"/>
            <a:r>
              <a:rPr lang="ko-KR" altLang="en-US" dirty="0" smtClean="0"/>
              <a:t>이미지의 각 픽셀 값</a:t>
            </a:r>
            <a:endParaRPr lang="en-US" altLang="ko-KR" dirty="0" smtClean="0"/>
          </a:p>
          <a:p>
            <a:r>
              <a:rPr lang="ko-KR" altLang="en-US" dirty="0" smtClean="0"/>
              <a:t>출력</a:t>
            </a:r>
            <a:r>
              <a:rPr lang="en-US" altLang="ko-KR" dirty="0" smtClean="0"/>
              <a:t>: 10</a:t>
            </a:r>
          </a:p>
          <a:p>
            <a:pPr lvl="1"/>
            <a:r>
              <a:rPr lang="ko-KR" altLang="en-US" dirty="0" smtClean="0"/>
              <a:t>각 위치의 값이 될 크기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[1.22, .67, .45, .46, .86</a:t>
            </a:r>
            <a:br>
              <a:rPr lang="en-US" altLang="ko-KR" dirty="0" smtClean="0"/>
            </a:br>
            <a:r>
              <a:rPr lang="en-US" altLang="ko-KR" dirty="0" smtClean="0"/>
              <a:t>.87, .45, .65, 1.14, 2.56]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625" y="2360219"/>
            <a:ext cx="4678376" cy="3653773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6429361" y="3228059"/>
            <a:ext cx="1858053" cy="420363"/>
          </a:xfrm>
          <a:prstGeom prst="wedgeRoundRectCallout">
            <a:avLst>
              <a:gd name="adj1" fmla="val -98775"/>
              <a:gd name="adj2" fmla="val 16680"/>
              <a:gd name="adj3" fmla="val 16667"/>
            </a:avLst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출력이 </a:t>
            </a:r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r>
              <a:rPr lang="ko-KR" altLang="en-US" sz="1400" dirty="0" smtClean="0">
                <a:solidFill>
                  <a:schemeClr val="tx1"/>
                </a:solidFill>
              </a:rPr>
              <a:t>개인 경우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06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Dense </a:t>
            </a:r>
            <a:r>
              <a:rPr lang="ko-KR" altLang="en-US" dirty="0" smtClean="0"/>
              <a:t>층 의미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504" y="1033398"/>
            <a:ext cx="5916358" cy="561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12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전체 연결과 부분 연결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46" y="1193960"/>
            <a:ext cx="4806650" cy="506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50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드롭아웃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tf.keras.layers.Dropout</a:t>
            </a:r>
            <a:r>
              <a:rPr lang="en-US" altLang="ko-KR" dirty="0" smtClean="0"/>
              <a:t>(0.2)</a:t>
            </a:r>
          </a:p>
          <a:p>
            <a:pPr lvl="1"/>
            <a:r>
              <a:rPr lang="ko-KR" altLang="en-US" dirty="0" smtClean="0"/>
              <a:t>훈련 중에 </a:t>
            </a:r>
            <a:r>
              <a:rPr lang="en-US" altLang="ko-KR" dirty="0" smtClean="0"/>
              <a:t>20%</a:t>
            </a:r>
            <a:r>
              <a:rPr lang="ko-KR" altLang="en-US" dirty="0" smtClean="0"/>
              <a:t>를 중간에 끊음</a:t>
            </a:r>
            <a:endParaRPr lang="en-US" altLang="ko-KR" dirty="0" smtClean="0"/>
          </a:p>
          <a:p>
            <a:pPr lvl="2"/>
            <a:r>
              <a:rPr lang="ko-KR" altLang="en-US" dirty="0"/>
              <a:t>예측할 때는 모두 사용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76" y="2659210"/>
            <a:ext cx="2860357" cy="27181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781" y="2832946"/>
            <a:ext cx="5883778" cy="24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5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활성화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activation function</a:t>
            </a:r>
            <a:endParaRPr lang="ko-KR" altLang="en-US" dirty="0"/>
          </a:p>
        </p:txBody>
      </p:sp>
      <p:pic>
        <p:nvPicPr>
          <p:cNvPr id="2050" name="Picture 2" descr="https://www.analyticsindiamag.com/wp-content/uploads/2019/01/ann-ac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53" y="2364085"/>
            <a:ext cx="8457348" cy="395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298011" y="1006523"/>
            <a:ext cx="53546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7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③ 학습에 필요한 최적화 방법과 손실 함수 등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800" dirty="0" smtClean="0">
                <a:solidFill>
                  <a:srgbClr val="002060"/>
                </a:solidFill>
              </a:rPr>
              <a:t>	</a:t>
            </a:r>
            <a:r>
              <a:rPr lang="ko-KR" altLang="en-US" sz="1800" dirty="0" smtClean="0">
                <a:solidFill>
                  <a:srgbClr val="002060"/>
                </a:solidFill>
              </a:rPr>
              <a:t>③ </a:t>
            </a:r>
            <a:r>
              <a:rPr lang="en-US" altLang="ko-KR" sz="1800" dirty="0">
                <a:solidFill>
                  <a:srgbClr val="002060"/>
                </a:solidFill>
              </a:rPr>
              <a:t>- 1 </a:t>
            </a:r>
            <a:r>
              <a:rPr lang="ko-KR" altLang="en-US" sz="1800" dirty="0">
                <a:solidFill>
                  <a:srgbClr val="002060"/>
                </a:solidFill>
              </a:rPr>
              <a:t>구성된 모델 </a:t>
            </a:r>
            <a:r>
              <a:rPr lang="ko-KR" altLang="en-US" sz="1800" dirty="0" smtClean="0">
                <a:solidFill>
                  <a:srgbClr val="002060"/>
                </a:solidFill>
              </a:rPr>
              <a:t>요약</a:t>
            </a:r>
            <a:r>
              <a:rPr lang="en-US" altLang="ko-KR" sz="1800" dirty="0" smtClean="0">
                <a:solidFill>
                  <a:srgbClr val="002060"/>
                </a:solidFill>
              </a:rPr>
              <a:t>(</a:t>
            </a:r>
            <a:r>
              <a:rPr lang="ko-KR" altLang="en-US" sz="1800" dirty="0">
                <a:solidFill>
                  <a:srgbClr val="002060"/>
                </a:solidFill>
              </a:rPr>
              <a:t>옵션</a:t>
            </a:r>
            <a:r>
              <a:rPr lang="en-US" altLang="ko-KR" sz="1800" dirty="0">
                <a:solidFill>
                  <a:srgbClr val="002060"/>
                </a:solidFill>
              </a:rPr>
              <a:t>) </a:t>
            </a:r>
            <a:endParaRPr lang="ko-KR" altLang="en-US" sz="1800" dirty="0">
              <a:solidFill>
                <a:srgbClr val="00206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훈련에 </a:t>
            </a:r>
            <a:r>
              <a:rPr lang="ko-KR" altLang="en-US" dirty="0"/>
              <a:t>사용할 </a:t>
            </a:r>
            <a:r>
              <a:rPr lang="ko-KR" altLang="en-US" dirty="0" err="1"/>
              <a:t>옵티마이저</a:t>
            </a:r>
            <a:r>
              <a:rPr lang="en-US" altLang="ko-KR" dirty="0"/>
              <a:t>(optimizer)</a:t>
            </a:r>
            <a:r>
              <a:rPr lang="ko-KR" altLang="en-US" dirty="0"/>
              <a:t>와 손실 </a:t>
            </a:r>
            <a:r>
              <a:rPr lang="ko-KR" altLang="en-US" dirty="0" smtClean="0"/>
              <a:t>함수 등을 선택</a:t>
            </a:r>
            <a:endParaRPr lang="en-US" altLang="ko-KR" dirty="0" smtClean="0"/>
          </a:p>
          <a:p>
            <a:pPr lvl="1"/>
            <a:r>
              <a:rPr lang="ko-KR" altLang="en-US" dirty="0" err="1"/>
              <a:t>옵티마이저</a:t>
            </a:r>
            <a:r>
              <a:rPr lang="en-US" altLang="ko-KR" dirty="0"/>
              <a:t>:</a:t>
            </a:r>
          </a:p>
          <a:p>
            <a:pPr lvl="2"/>
            <a:r>
              <a:rPr lang="ko-KR" altLang="en-US" dirty="0"/>
              <a:t>입력된 데이터와 손실 함수를 기반으로 모델</a:t>
            </a:r>
            <a:r>
              <a:rPr lang="en-US" altLang="ko-KR" dirty="0"/>
              <a:t>(w</a:t>
            </a:r>
            <a:r>
              <a:rPr lang="ko-KR" altLang="en-US" dirty="0"/>
              <a:t>와 </a:t>
            </a:r>
            <a:r>
              <a:rPr lang="en-US" altLang="ko-KR" dirty="0"/>
              <a:t>b)</a:t>
            </a:r>
            <a:r>
              <a:rPr lang="ko-KR" altLang="en-US" dirty="0"/>
              <a:t>을 업데이트하는 메커니즘 </a:t>
            </a:r>
          </a:p>
          <a:p>
            <a:pPr lvl="1"/>
            <a:r>
              <a:rPr lang="ko-KR" altLang="en-US" dirty="0"/>
              <a:t>손실 함수</a:t>
            </a:r>
            <a:r>
              <a:rPr lang="en-US" altLang="ko-KR" dirty="0"/>
              <a:t>:</a:t>
            </a:r>
          </a:p>
          <a:p>
            <a:pPr lvl="2"/>
            <a:r>
              <a:rPr lang="ko-KR" altLang="en-US" dirty="0"/>
              <a:t>훈련 데이터에서 신경망의 성능을 측정하는 방법</a:t>
            </a:r>
          </a:p>
          <a:p>
            <a:pPr lvl="2"/>
            <a:r>
              <a:rPr lang="ko-KR" altLang="en-US" dirty="0"/>
              <a:t>모델이 옳은 방향으로 학습될 수 있도록 도와 주는 기준 값</a:t>
            </a:r>
          </a:p>
          <a:p>
            <a:pPr lvl="1"/>
            <a:r>
              <a:rPr lang="ko-KR" altLang="en-US" dirty="0"/>
              <a:t>훈련과 테스트 과정을 모니터링할 지표</a:t>
            </a:r>
          </a:p>
          <a:p>
            <a:pPr lvl="2"/>
            <a:r>
              <a:rPr lang="ko-KR" altLang="en-US" dirty="0"/>
              <a:t>여기에서는 정확도</a:t>
            </a:r>
            <a:r>
              <a:rPr lang="en-US" altLang="ko-KR" dirty="0"/>
              <a:t>(</a:t>
            </a:r>
            <a:r>
              <a:rPr lang="ko-KR" altLang="en-US" dirty="0"/>
              <a:t>정확히 분류된 이미지의 비율</a:t>
            </a:r>
            <a:r>
              <a:rPr lang="en-US" altLang="ko-KR" dirty="0"/>
              <a:t>)</a:t>
            </a:r>
            <a:r>
              <a:rPr lang="ko-KR" altLang="en-US" dirty="0"/>
              <a:t>만 고려</a:t>
            </a:r>
            <a:endParaRPr lang="en-US" altLang="ko-KR" dirty="0"/>
          </a:p>
          <a:p>
            <a:r>
              <a:rPr lang="ko-KR" altLang="en-US" dirty="0" smtClean="0"/>
              <a:t>모델 요약</a:t>
            </a:r>
            <a:endParaRPr lang="en-US" altLang="ko-KR" dirty="0" smtClean="0"/>
          </a:p>
          <a:p>
            <a:pPr lvl="1"/>
            <a:r>
              <a:rPr lang="en-US" altLang="ko-KR" dirty="0"/>
              <a:t>compile</a:t>
            </a:r>
            <a:r>
              <a:rPr lang="ko-KR" altLang="en-US" dirty="0"/>
              <a:t> 전에도 </a:t>
            </a:r>
            <a:r>
              <a:rPr lang="en-US" altLang="ko-KR" dirty="0"/>
              <a:t>summary() </a:t>
            </a:r>
            <a:r>
              <a:rPr lang="ko-KR" altLang="en-US" dirty="0"/>
              <a:t>가능</a:t>
            </a:r>
            <a:r>
              <a:rPr lang="en-US" altLang="ko-KR" dirty="0"/>
              <a:t>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63803" y="4281497"/>
            <a:ext cx="813874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훈련에 사용할 </a:t>
            </a:r>
            <a:r>
              <a:rPr lang="ko-KR" altLang="en-US" sz="16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옵티마이저</a:t>
            </a: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(optimizer)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와 손실 함수</a:t>
            </a: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6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출력정보를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 모델에 설정</a:t>
            </a:r>
            <a:endParaRPr lang="ko-KR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6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adam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sparse_categorical_crossentropy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metrics=[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</a:t>
            </a: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metrics=['accuracy', '</a:t>
            </a:r>
            <a:r>
              <a:rPr lang="en-US" altLang="ko-KR" sz="16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'])</a:t>
            </a:r>
            <a:endParaRPr lang="en-US" altLang="ko-KR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모델 요약 표시</a:t>
            </a:r>
            <a:endParaRPr lang="ko-KR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69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③ </a:t>
            </a:r>
            <a:r>
              <a:rPr lang="en-US" altLang="ko-KR" dirty="0"/>
              <a:t>- 1 </a:t>
            </a:r>
            <a:r>
              <a:rPr lang="ko-KR" altLang="en-US" dirty="0"/>
              <a:t>구성된 모델 요약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model.summary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각 층의 구조와 </a:t>
            </a:r>
            <a:r>
              <a:rPr lang="ko-KR" altLang="en-US" dirty="0" err="1" smtClean="0"/>
              <a:t>패라미터</a:t>
            </a:r>
            <a:r>
              <a:rPr lang="ko-KR" altLang="en-US" dirty="0" smtClean="0"/>
              <a:t> 수 표시</a:t>
            </a:r>
            <a:endParaRPr lang="en-US" altLang="ko-KR" dirty="0" smtClean="0"/>
          </a:p>
          <a:p>
            <a:pPr lvl="2"/>
            <a:r>
              <a:rPr lang="ko-KR" altLang="en-US" dirty="0"/>
              <a:t>가중치</a:t>
            </a:r>
            <a:r>
              <a:rPr lang="en-US" altLang="ko-KR" dirty="0"/>
              <a:t>(weights)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편향</a:t>
            </a:r>
            <a:r>
              <a:rPr lang="en-US" altLang="ko-KR" dirty="0"/>
              <a:t>(biases)</a:t>
            </a:r>
          </a:p>
          <a:p>
            <a:pPr lvl="1"/>
            <a:r>
              <a:rPr lang="ko-KR" altLang="en-US" dirty="0" smtClean="0"/>
              <a:t>총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패라미터</a:t>
            </a:r>
            <a:r>
              <a:rPr lang="ko-KR" altLang="en-US" dirty="0" smtClean="0"/>
              <a:t> 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모델이 구해야 할 수의 개수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101,770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7" y="3403050"/>
            <a:ext cx="5166803" cy="2810477"/>
          </a:xfrm>
          <a:prstGeom prst="rect">
            <a:avLst/>
          </a:prstGeom>
        </p:spPr>
      </p:pic>
      <p:pic>
        <p:nvPicPr>
          <p:cNvPr id="6" name="Picture 2" descr="http://neuralnetworksanddeeplearning.com/images/tikz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272" y="1006523"/>
            <a:ext cx="4528656" cy="376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031744" y="4065973"/>
            <a:ext cx="448303" cy="275208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31744" y="4475743"/>
            <a:ext cx="448303" cy="275208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031744" y="5088189"/>
            <a:ext cx="448303" cy="275208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401484" y="5082044"/>
            <a:ext cx="448303" cy="275208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401484" y="4420042"/>
            <a:ext cx="587766" cy="275208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1278" y="5474140"/>
            <a:ext cx="1971204" cy="607063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241978" y="1193960"/>
            <a:ext cx="1436612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우리는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n= 128 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30945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④ 생성된 모델로 훈련 데이터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모델을 </a:t>
            </a:r>
            <a:r>
              <a:rPr lang="ko-KR" altLang="en-US" dirty="0" smtClean="0"/>
              <a:t>훈련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model.fit</a:t>
            </a:r>
            <a:r>
              <a:rPr lang="en-US" altLang="ko-KR" dirty="0" smtClean="0"/>
              <a:t>()</a:t>
            </a:r>
          </a:p>
          <a:p>
            <a:pPr lvl="2"/>
            <a:r>
              <a:rPr lang="ko-KR" altLang="en-US" dirty="0" smtClean="0"/>
              <a:t>훈련 횟수 </a:t>
            </a:r>
            <a:r>
              <a:rPr lang="en-US" altLang="ko-KR" dirty="0" smtClean="0"/>
              <a:t>epochs</a:t>
            </a:r>
            <a:r>
              <a:rPr lang="ko-KR" altLang="en-US" dirty="0" smtClean="0"/>
              <a:t>에 지정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27" y="3452036"/>
            <a:ext cx="7513150" cy="212755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46825" y="2521985"/>
            <a:ext cx="6351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훈련 데이터로 총 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5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번 훈련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03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smtClean="0"/>
              <a:t>이미지와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딥러닝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흑백 </a:t>
            </a:r>
            <a:r>
              <a:rPr lang="en-US" altLang="ko-KR" dirty="0" smtClean="0"/>
              <a:t>28 * 28</a:t>
            </a:r>
            <a:endParaRPr lang="ko-KR" altLang="en-US" dirty="0"/>
          </a:p>
        </p:txBody>
      </p:sp>
      <p:pic>
        <p:nvPicPr>
          <p:cNvPr id="3074" name="Picture 2" descr="mnist deep learning process concept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0" y="1804175"/>
            <a:ext cx="8203223" cy="430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9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훈련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fit() </a:t>
            </a:r>
            <a:r>
              <a:rPr lang="ko-KR" altLang="en-US" dirty="0" smtClean="0"/>
              <a:t>메서드 호출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훈련 </a:t>
            </a:r>
            <a:r>
              <a:rPr lang="ko-KR" altLang="en-US" dirty="0"/>
              <a:t>데이터에 모델을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모델의 매개변수를 정하는 과정</a:t>
            </a:r>
            <a:endParaRPr lang="ko-KR" altLang="en-US" dirty="0"/>
          </a:p>
        </p:txBody>
      </p:sp>
      <p:pic>
        <p:nvPicPr>
          <p:cNvPr id="5" name="Picture 2" descr="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56" y="2640913"/>
            <a:ext cx="7085891" cy="34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38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⑤ 테스트 데이터로 성능 </a:t>
            </a:r>
            <a:r>
              <a:rPr lang="ko-KR" altLang="en-US" dirty="0" smtClean="0"/>
              <a:t>평가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모델을 </a:t>
            </a:r>
            <a:r>
              <a:rPr lang="ko-KR" altLang="en-US" dirty="0" smtClean="0"/>
              <a:t>평가</a:t>
            </a:r>
            <a:endParaRPr lang="en-US" altLang="ko-KR" dirty="0" smtClean="0"/>
          </a:p>
          <a:p>
            <a:pPr lvl="1"/>
            <a:r>
              <a:rPr lang="ko-KR" altLang="en-US" dirty="0"/>
              <a:t>테스트 세트에서도 모델이 잘 작동하는지 확인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model.evaluate</a:t>
            </a:r>
            <a:r>
              <a:rPr lang="en-US" altLang="ko-KR" dirty="0" smtClean="0"/>
              <a:t>()</a:t>
            </a:r>
          </a:p>
          <a:p>
            <a:pPr lvl="2"/>
            <a:r>
              <a:rPr lang="ko-KR" altLang="en-US" dirty="0" smtClean="0"/>
              <a:t>손실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값과 예측 정확도 반환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loss, accuracy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15485" y="317759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테스트 데이터로 평가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model.evaluate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111" y="4432430"/>
            <a:ext cx="6955782" cy="61667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156031" y="4684436"/>
            <a:ext cx="1460357" cy="269306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 설명선 7"/>
          <p:cNvSpPr/>
          <p:nvPr/>
        </p:nvSpPr>
        <p:spPr>
          <a:xfrm>
            <a:off x="4947493" y="5027733"/>
            <a:ext cx="1930147" cy="760510"/>
          </a:xfrm>
          <a:prstGeom prst="wedgeRectCallout">
            <a:avLst>
              <a:gd name="adj1" fmla="val -94898"/>
              <a:gd name="adj2" fmla="val -54874"/>
            </a:avLst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98%</a:t>
            </a:r>
            <a:r>
              <a:rPr lang="ko-KR" altLang="en-US" dirty="0" smtClean="0">
                <a:solidFill>
                  <a:srgbClr val="0000FF"/>
                </a:solidFill>
              </a:rPr>
              <a:t>의 정확도로 </a:t>
            </a:r>
            <a:r>
              <a:rPr lang="ko-KR" altLang="en-US" dirty="0" err="1" smtClean="0">
                <a:solidFill>
                  <a:srgbClr val="0000FF"/>
                </a:solidFill>
              </a:rPr>
              <a:t>손글씨를</a:t>
            </a:r>
            <a:r>
              <a:rPr lang="ko-KR" altLang="en-US" dirty="0" smtClean="0">
                <a:solidFill>
                  <a:srgbClr val="0000FF"/>
                </a:solidFill>
              </a:rPr>
              <a:t> 맞춤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03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</a:t>
            </a:r>
            <a:r>
              <a:rPr lang="ko-KR" altLang="en-US" dirty="0" smtClean="0"/>
              <a:t>평가 </a:t>
            </a:r>
            <a:r>
              <a:rPr lang="en-US" altLang="ko-KR" dirty="0" smtClean="0"/>
              <a:t>evaluate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테스트 데이터로 모델을 평가</a:t>
            </a:r>
            <a:endParaRPr lang="ko-KR" altLang="en-US" dirty="0"/>
          </a:p>
        </p:txBody>
      </p:sp>
      <p:pic>
        <p:nvPicPr>
          <p:cNvPr id="5" name="Picture 2" descr="Inference exec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53" y="2189490"/>
            <a:ext cx="7236812" cy="338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97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구현 전 소스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45490" y="839498"/>
            <a:ext cx="6199632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#########################################################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모듈 준비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tf.keras.datasets.mnist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MNIST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데이터셋을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훈련과 테스트 데이터로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로드하여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준비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 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mnist.load_data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샘플 값을 정수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(0~255)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에서 부동소수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(0~1)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로 변환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.2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                                     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훈련에 사용할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옵티마이저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(optimizer)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와 손실 함수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출력정보를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선택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1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adam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sparse_categorical_crossentropy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metrics=[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 요약 표시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훈련 데이터로 총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5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번 훈련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테스트 데이터로 평가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model.evaluate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0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데이터 셋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4789830" cy="5151503"/>
          </a:xfrm>
        </p:spPr>
        <p:txBody>
          <a:bodyPr>
            <a:normAutofit/>
          </a:bodyPr>
          <a:lstStyle/>
          <a:p>
            <a:endParaRPr lang="en-US" altLang="ko-KR" dirty="0" smtClean="0"/>
          </a:p>
          <a:p>
            <a:pPr lvl="1"/>
            <a:r>
              <a:rPr lang="ko-KR" altLang="en-US" dirty="0"/>
              <a:t>손으로 쓴 자릿수에 대한 데이터 집합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Yann </a:t>
            </a:r>
            <a:r>
              <a:rPr lang="en-US" altLang="ko-KR" dirty="0" err="1"/>
              <a:t>Lecun</a:t>
            </a:r>
            <a:r>
              <a:rPr lang="ko-KR" altLang="en-US" dirty="0"/>
              <a:t>의 </a:t>
            </a:r>
            <a:r>
              <a:rPr lang="en-US" altLang="ko-KR" dirty="0"/>
              <a:t>The MNIST DATABASE of handwritten </a:t>
            </a:r>
            <a:r>
              <a:rPr lang="en-US" altLang="ko-KR" dirty="0" err="1"/>
              <a:t>numerics</a:t>
            </a:r>
            <a:r>
              <a:rPr lang="en-US" altLang="ko-KR" dirty="0"/>
              <a:t> </a:t>
            </a:r>
            <a:r>
              <a:rPr lang="ko-KR" altLang="en-US" dirty="0"/>
              <a:t>웹 </a:t>
            </a:r>
            <a:r>
              <a:rPr lang="ko-KR" altLang="en-US" dirty="0" smtClean="0"/>
              <a:t>사이트에서 배포</a:t>
            </a:r>
            <a:endParaRPr lang="en-US" altLang="ko-KR" dirty="0" smtClean="0"/>
          </a:p>
          <a:p>
            <a:pPr lvl="3"/>
            <a:r>
              <a:rPr lang="en-US" altLang="ko-KR" dirty="0">
                <a:hlinkClick r:id="rId2"/>
              </a:rPr>
              <a:t>http://yann.lecun.com/exdb/mnist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/>
          </a:p>
          <a:p>
            <a:pPr lvl="1"/>
            <a:r>
              <a:rPr lang="en-US" altLang="ko-KR" dirty="0" smtClean="0"/>
              <a:t>"</a:t>
            </a:r>
            <a:r>
              <a:rPr lang="ko-KR" altLang="en-US" dirty="0"/>
              <a:t>필기 숫자 이미지</a:t>
            </a:r>
            <a:r>
              <a:rPr lang="en-US" altLang="ko-KR" dirty="0"/>
              <a:t>"</a:t>
            </a:r>
            <a:r>
              <a:rPr lang="ko-KR" altLang="en-US" dirty="0"/>
              <a:t>와 </a:t>
            </a:r>
            <a:r>
              <a:rPr lang="ko-KR" altLang="en-US" dirty="0" smtClean="0"/>
              <a:t>정답인 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레이블</a:t>
            </a:r>
            <a:r>
              <a:rPr lang="en-US" altLang="ko-KR" dirty="0" smtClean="0"/>
              <a:t>＂</a:t>
            </a:r>
            <a:r>
              <a:rPr lang="ko-KR" altLang="en-US" dirty="0" smtClean="0"/>
              <a:t>의 </a:t>
            </a:r>
            <a:r>
              <a:rPr lang="ko-KR" altLang="en-US" dirty="0"/>
              <a:t>쌍으로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숫자의 </a:t>
            </a:r>
            <a:r>
              <a:rPr lang="ko-KR" altLang="en-US" dirty="0"/>
              <a:t>범위는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9</a:t>
            </a:r>
            <a:r>
              <a:rPr lang="ko-KR" altLang="en-US" dirty="0" smtClean="0"/>
              <a:t>까지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</a:t>
            </a:r>
            <a:r>
              <a:rPr lang="en-US" altLang="ko-KR" dirty="0"/>
              <a:t>10 </a:t>
            </a:r>
            <a:r>
              <a:rPr lang="ko-KR" altLang="en-US" dirty="0"/>
              <a:t>개의 패턴을 </a:t>
            </a:r>
            <a:r>
              <a:rPr lang="ko-KR" altLang="en-US" dirty="0" smtClean="0"/>
              <a:t>의미</a:t>
            </a:r>
            <a:endParaRPr lang="en-US" altLang="ko-KR" dirty="0"/>
          </a:p>
          <a:p>
            <a:pPr lvl="1"/>
            <a:r>
              <a:rPr lang="ko-KR" altLang="en-US" dirty="0"/>
              <a:t>필기 숫자 </a:t>
            </a:r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크기가 </a:t>
            </a:r>
            <a:r>
              <a:rPr lang="en-US" altLang="ko-KR" dirty="0"/>
              <a:t>28 x 28 </a:t>
            </a:r>
            <a:r>
              <a:rPr lang="ko-KR" altLang="en-US" dirty="0" smtClean="0"/>
              <a:t>픽셀인 </a:t>
            </a:r>
            <a:r>
              <a:rPr lang="ko-KR" altLang="en-US" dirty="0" err="1"/>
              <a:t>회색조</a:t>
            </a:r>
            <a:r>
              <a:rPr lang="ko-KR" altLang="en-US" dirty="0"/>
              <a:t> </a:t>
            </a:r>
            <a:r>
              <a:rPr lang="ko-KR" altLang="en-US" dirty="0" smtClean="0"/>
              <a:t>이미지</a:t>
            </a:r>
            <a:endParaRPr lang="en-US" altLang="ko-KR" dirty="0"/>
          </a:p>
          <a:p>
            <a:pPr lvl="1"/>
            <a:r>
              <a:rPr lang="en-US" altLang="ko-KR" dirty="0" smtClean="0"/>
              <a:t>Label</a:t>
            </a:r>
          </a:p>
          <a:p>
            <a:pPr lvl="2"/>
            <a:r>
              <a:rPr lang="ko-KR" altLang="en-US" dirty="0" smtClean="0"/>
              <a:t>이미지의 정답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필기 </a:t>
            </a:r>
            <a:r>
              <a:rPr lang="ko-KR" altLang="en-US" dirty="0"/>
              <a:t>숫자 이미지가 나타내는 실제 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, 0</a:t>
            </a:r>
            <a:r>
              <a:rPr lang="ko-KR" altLang="en-US" dirty="0"/>
              <a:t>에서 </a:t>
            </a:r>
            <a:r>
              <a:rPr lang="en-US" altLang="ko-KR" dirty="0" smtClean="0"/>
              <a:t>9</a:t>
            </a:r>
          </a:p>
          <a:p>
            <a:pPr lvl="1"/>
            <a:r>
              <a:rPr lang="ko-KR" altLang="en-US" dirty="0" smtClean="0"/>
              <a:t>대표적인 두 가지의 데이터 가져오는 방법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tensorflow.keras.datasets.mnist</a:t>
            </a:r>
            <a:endParaRPr lang="en-US" altLang="ko-KR" dirty="0" smtClean="0"/>
          </a:p>
          <a:p>
            <a:pPr lvl="2"/>
            <a:r>
              <a:rPr lang="en-US" altLang="ko-KR" dirty="0" err="1"/>
              <a:t>tensorflow.examples.tutorials.mnist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mnist_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643" y="2119036"/>
            <a:ext cx="3803279" cy="285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3"/>
          <p:cNvSpPr txBox="1">
            <a:spLocks/>
          </p:cNvSpPr>
          <p:nvPr/>
        </p:nvSpPr>
        <p:spPr>
          <a:xfrm>
            <a:off x="295417" y="1158788"/>
            <a:ext cx="8612626" cy="404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MNIST(Modified </a:t>
            </a:r>
            <a:r>
              <a:rPr lang="en-US" altLang="ko-KR" dirty="0" smtClean="0"/>
              <a:t>National Institute of Standards and Technology)</a:t>
            </a:r>
          </a:p>
        </p:txBody>
      </p:sp>
    </p:spTree>
    <p:extLst>
      <p:ext uri="{BB962C8B-B14F-4D97-AF65-F5344CB8AC3E}">
        <p14:creationId xmlns:p14="http://schemas.microsoft.com/office/powerpoint/2010/main" val="265708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과정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https://blog.mellanox.com/wp-content/uploads/pic-dec-08-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38" y="2104340"/>
            <a:ext cx="6938261" cy="290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5" y="4758075"/>
            <a:ext cx="2203604" cy="1529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35" y="551525"/>
            <a:ext cx="1546517" cy="19319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6457" y="1176864"/>
            <a:ext cx="1047917" cy="9008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2927" y="2290070"/>
            <a:ext cx="610479" cy="24680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747" y="4941077"/>
            <a:ext cx="3647420" cy="1362806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H="1" flipV="1">
            <a:off x="2984839" y="5379868"/>
            <a:ext cx="1374097" cy="674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5699464" y="2510655"/>
            <a:ext cx="660925" cy="3476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50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케라스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개 과정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딥러닝을</a:t>
            </a:r>
            <a:r>
              <a:rPr lang="ko-KR" altLang="en-US" dirty="0" smtClean="0"/>
              <a:t> 모델을 만들어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define</a:t>
            </a:r>
          </a:p>
          <a:p>
            <a:pPr lvl="1"/>
            <a:r>
              <a:rPr lang="ko-KR" altLang="en-US" dirty="0" smtClean="0"/>
              <a:t>주요 훈련방법을 설정하고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compile</a:t>
            </a:r>
          </a:p>
          <a:p>
            <a:pPr lvl="3"/>
            <a:r>
              <a:rPr lang="ko-KR" altLang="en-US" dirty="0"/>
              <a:t>최적화 </a:t>
            </a:r>
            <a:r>
              <a:rPr lang="ko-KR" altLang="en-US" dirty="0" smtClean="0"/>
              <a:t>방법</a:t>
            </a:r>
            <a:r>
              <a:rPr lang="en-US" altLang="ko-KR" dirty="0"/>
              <a:t>(optimizers)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손실 함수</a:t>
            </a:r>
            <a:r>
              <a:rPr lang="en-US" altLang="ko-KR" dirty="0" smtClean="0"/>
              <a:t>(losses)</a:t>
            </a:r>
          </a:p>
          <a:p>
            <a:pPr lvl="3"/>
            <a:r>
              <a:rPr lang="ko-KR" altLang="en-US" dirty="0" smtClean="0"/>
              <a:t>훈련 모니터링 지표</a:t>
            </a:r>
            <a:r>
              <a:rPr lang="en-US" altLang="ko-KR" dirty="0" smtClean="0"/>
              <a:t>(metrics)</a:t>
            </a:r>
          </a:p>
          <a:p>
            <a:pPr lvl="1"/>
            <a:r>
              <a:rPr lang="ko-KR" altLang="en-US" dirty="0" smtClean="0"/>
              <a:t>훈련시켜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fit</a:t>
            </a:r>
          </a:p>
          <a:p>
            <a:pPr lvl="1"/>
            <a:r>
              <a:rPr lang="ko-KR" altLang="en-US" dirty="0" smtClean="0"/>
              <a:t>테스트 데이터를 평가하고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evaluate</a:t>
            </a:r>
          </a:p>
          <a:p>
            <a:pPr lvl="1"/>
            <a:r>
              <a:rPr lang="ko-KR" altLang="en-US" dirty="0" smtClean="0"/>
              <a:t>정답을 예측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predict</a:t>
            </a:r>
            <a:endParaRPr lang="ko-KR" altLang="en-US" dirty="0"/>
          </a:p>
        </p:txBody>
      </p:sp>
      <p:pic>
        <p:nvPicPr>
          <p:cNvPr id="1027" name="Picture 3" descr="5 Step Life-Cycle for Neural Network Models in Ker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074" y="1671880"/>
            <a:ext cx="2019300" cy="395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91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Mnist</a:t>
            </a:r>
            <a:r>
              <a:rPr lang="ko-KR" altLang="en-US" dirty="0" smtClean="0"/>
              <a:t> 데이터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훈련 데이터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총 </a:t>
            </a:r>
            <a:r>
              <a:rPr lang="en-US" altLang="ko-KR" dirty="0" smtClean="0"/>
              <a:t>6</a:t>
            </a:r>
            <a:r>
              <a:rPr lang="ko-KR" altLang="en-US" dirty="0" smtClean="0"/>
              <a:t>만개의 </a:t>
            </a:r>
            <a:r>
              <a:rPr lang="ko-KR" altLang="en-US" dirty="0" err="1" smtClean="0"/>
              <a:t>손글씨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050" name="Picture 2" descr="https://tensorflowkorea.gitbooks.io/tensorflow-kr/content/g3doc/images/mnist-train-x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282" y="2006233"/>
            <a:ext cx="4960947" cy="224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ensorflowkorea.gitbooks.io/tensorflow-kr/content/g3doc/images/mnist-train-y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69" y="4610921"/>
            <a:ext cx="4764465" cy="164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24374" y="2831976"/>
            <a:ext cx="69762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문제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24373" y="5034802"/>
            <a:ext cx="69762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정답</a:t>
            </a:r>
          </a:p>
        </p:txBody>
      </p:sp>
    </p:spTree>
    <p:extLst>
      <p:ext uri="{BB962C8B-B14F-4D97-AF65-F5344CB8AC3E}">
        <p14:creationId xmlns:p14="http://schemas.microsoft.com/office/powerpoint/2010/main" val="354359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파일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2-6 04-mnist-basic.ipynb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12254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32170</TotalTime>
  <Words>1055</Words>
  <Application>Microsoft Office PowerPoint</Application>
  <PresentationFormat>화면 슬라이드 쇼(4:3)</PresentationFormat>
  <Paragraphs>347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D2Coding</vt:lpstr>
      <vt:lpstr>나눔고딕</vt:lpstr>
      <vt:lpstr>맑은 고딕</vt:lpstr>
      <vt:lpstr>Arial</vt:lpstr>
      <vt:lpstr>Courier New</vt:lpstr>
      <vt:lpstr>Tahoma</vt:lpstr>
      <vt:lpstr>Office 테마</vt:lpstr>
      <vt:lpstr>디자인 사용자 지정</vt:lpstr>
      <vt:lpstr>PowerPoint 프레젠테이션</vt:lpstr>
      <vt:lpstr>Hello World</vt:lpstr>
      <vt:lpstr>손글씨 하나의 구조</vt:lpstr>
      <vt:lpstr>MNIST 이미지와 딥러닝</vt:lpstr>
      <vt:lpstr>MNIST 데이터 셋</vt:lpstr>
      <vt:lpstr>딥러닝 과정</vt:lpstr>
      <vt:lpstr>케라스 딥러닝 구현</vt:lpstr>
      <vt:lpstr>Mnist 데이터</vt:lpstr>
      <vt:lpstr>실습 파일</vt:lpstr>
      <vt:lpstr>MNIST 손글씨 데이터 로드 코드</vt:lpstr>
      <vt:lpstr>MNIST 손글씨 데이터 구조 확인</vt:lpstr>
      <vt:lpstr>MNIST 데이터 기본 확인</vt:lpstr>
      <vt:lpstr>MNIST 손글씨 데이터 구조 확인 코드</vt:lpstr>
      <vt:lpstr>행렬 내용 직접 출력</vt:lpstr>
      <vt:lpstr>훈련 데이터 첫 손글씨 보기</vt:lpstr>
      <vt:lpstr>테스트 데이터 첫 손글씨 보기</vt:lpstr>
      <vt:lpstr>첫 손글씨와 마지막 손글씨 그려 보기 </vt:lpstr>
      <vt:lpstr>훈련용 데이터 60000 개 중에서 임의 손글씨 출력 </vt:lpstr>
      <vt:lpstr>손글씨 그려 보기</vt:lpstr>
      <vt:lpstr>PowerPoint 프레젠테이션</vt:lpstr>
      <vt:lpstr>MNIST 데이터 셋을 위한 딥러닝</vt:lpstr>
      <vt:lpstr>딥러닝 과정</vt:lpstr>
      <vt:lpstr>훈련 데이터와 테스트 데이터로 구분</vt:lpstr>
      <vt:lpstr>딥러닝 구현 순서</vt:lpstr>
      <vt:lpstr>주요 용어</vt:lpstr>
      <vt:lpstr>① 훈련과 정답 데이터 지정  ① - 1 데이터 전처리(옵션)</vt:lpstr>
      <vt:lpstr>① - 1 데이터 전처리(옵션)</vt:lpstr>
      <vt:lpstr>② 모델 구성</vt:lpstr>
      <vt:lpstr>MNIST 해결을 위한 인공 신경망</vt:lpstr>
      <vt:lpstr>모델에서 2차원 그림을 1차원으로 평탄화</vt:lpstr>
      <vt:lpstr>단순 신경망 모델과 Dense() 층 </vt:lpstr>
      <vt:lpstr>중간층(은닉층)이 없는 경우</vt:lpstr>
      <vt:lpstr>Dense 층 의미</vt:lpstr>
      <vt:lpstr>전체 연결과 부분 연결</vt:lpstr>
      <vt:lpstr>드롭아웃</vt:lpstr>
      <vt:lpstr>활성화 함수</vt:lpstr>
      <vt:lpstr>③ 학습에 필요한 최적화 방법과 손실 함수 등 설정  ③ - 1 구성된 모델 요약(옵션) </vt:lpstr>
      <vt:lpstr>③ - 1 구성된 모델 요약(옵션) </vt:lpstr>
      <vt:lpstr>④ 생성된 모델로 훈련 데이터 학습</vt:lpstr>
      <vt:lpstr>딥러닝 훈련, 학습</vt:lpstr>
      <vt:lpstr>⑤ 테스트 데이터로 성능 평가</vt:lpstr>
      <vt:lpstr>모델 평가 evaluate </vt:lpstr>
      <vt:lpstr>MNIST 딥러닝 구현 전 소스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699</cp:revision>
  <dcterms:created xsi:type="dcterms:W3CDTF">2013-05-23T04:26:30Z</dcterms:created>
  <dcterms:modified xsi:type="dcterms:W3CDTF">2021-07-16T07:19:28Z</dcterms:modified>
</cp:coreProperties>
</file>